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8CB55D-076A-4698-9B65-CB9BE53D2995}" type="datetimeFigureOut">
              <a:rPr lang="bg-BG" smtClean="0"/>
              <a:t>13.11.2014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DA207B-EFEF-448D-97C0-FBAC368DD373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229600" cy="360045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bg-BG" sz="4000" b="1" dirty="0">
              <a:solidFill>
                <a:srgbClr val="3399FF"/>
              </a:solidFill>
              <a:latin typeface="Mistral" pitchFamily="66" charset="0"/>
            </a:endParaRPr>
          </a:p>
          <a:p>
            <a:pPr algn="ctr" eaLnBrk="1" hangingPunct="1">
              <a:buFontTx/>
              <a:buNone/>
            </a:pPr>
            <a:r>
              <a:rPr lang="bg-BG" altLang="bg-BG" sz="4800" b="1" dirty="0">
                <a:solidFill>
                  <a:srgbClr val="3399FF"/>
                </a:solidFill>
                <a:latin typeface="Mistral" pitchFamily="66" charset="0"/>
              </a:rPr>
              <a:t>ЦДГ ”ПЪРВИ ЮНИ”-</a:t>
            </a:r>
            <a:endParaRPr lang="en-US" altLang="bg-BG" sz="4800" b="1" dirty="0">
              <a:solidFill>
                <a:srgbClr val="3399FF"/>
              </a:solidFill>
              <a:latin typeface="Mistral" pitchFamily="66" charset="0"/>
            </a:endParaRPr>
          </a:p>
          <a:p>
            <a:pPr algn="ctr" eaLnBrk="1" hangingPunct="1">
              <a:buFontTx/>
              <a:buNone/>
            </a:pPr>
            <a:r>
              <a:rPr lang="bg-BG" altLang="bg-BG" sz="4800" b="1" dirty="0">
                <a:solidFill>
                  <a:srgbClr val="3399FF"/>
                </a:solidFill>
                <a:latin typeface="Mistral" pitchFamily="66" charset="0"/>
              </a:rPr>
              <a:t>с. ГИГЕН, общ. ГУЛЯНЦИ</a:t>
            </a:r>
          </a:p>
          <a:p>
            <a:pPr algn="ctr" eaLnBrk="1" hangingPunct="1">
              <a:buFontTx/>
              <a:buNone/>
            </a:pPr>
            <a:endParaRPr lang="bg-BG" altLang="bg-BG" sz="4800" b="1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Картина 3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609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Картина 4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31464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Картина 5" descr="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8432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Картина 6" descr="1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84321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Картина 7" descr="IMG_252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60575"/>
            <a:ext cx="31321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Картина 8" descr="IMG_252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3764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Картина 9" descr="IMG_251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0257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Картина 10" descr="IMG_250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183673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8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4932363" y="0"/>
            <a:ext cx="4211637" cy="6858000"/>
          </a:xfrm>
        </p:spPr>
        <p:txBody>
          <a:bodyPr/>
          <a:lstStyle/>
          <a:p>
            <a:pPr algn="r" eaLnBrk="1" hangingPunct="1">
              <a:buFont typeface="Arial" pitchFamily="34" charset="0"/>
              <a:buNone/>
            </a:pPr>
            <a:r>
              <a:rPr lang="bg-BG" altLang="bg-BG"/>
              <a:t>	01.10.2010г. “След трайна намалена посещаемост, отново е съкратена група в детската градина. В ЦДГ “Първи юни”остава да функционира един брой смесена група с директор В.Н.Минкова и ст. учител Е.Д.Георгиева.”</a:t>
            </a:r>
          </a:p>
        </p:txBody>
      </p:sp>
      <p:pic>
        <p:nvPicPr>
          <p:cNvPr id="171011" name="Картина 3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4925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Картина 4" descr="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7875"/>
            <a:ext cx="34559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Картина 5" descr="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36838"/>
            <a:ext cx="3384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Картина 6" descr="IMG_25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17827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Картина 7" descr="IMG_251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24400"/>
            <a:ext cx="1762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Картина 8" descr="IMG_252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15922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2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авоъгъл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-171450"/>
            <a:ext cx="968692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5" name="Картина 4" descr="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190658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Картина 7" descr="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304323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Картина 8" descr="IMG_25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08050"/>
            <a:ext cx="24304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Картина 10" descr="IMG_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Картина 11" descr="IMG_250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30670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Картина 13" descr="2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77177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8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авоъгъл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189163"/>
            <a:ext cx="6132512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авоъгълник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4395788"/>
            <a:ext cx="3443288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равоъгълник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2273300"/>
            <a:ext cx="3327401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равоъгълник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-207963"/>
            <a:ext cx="363855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2" name="Картина 8" descr="3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92600"/>
            <a:ext cx="33035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3" name="Картина 9" descr="3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96975"/>
            <a:ext cx="223202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Картина 10" descr="3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1600"/>
            <a:ext cx="18621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5" name="Картина 11" descr="2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23373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6" name="Текстово поле 12"/>
          <p:cNvSpPr txBox="1">
            <a:spLocks noChangeArrowheads="1"/>
          </p:cNvSpPr>
          <p:nvPr/>
        </p:nvSpPr>
        <p:spPr bwMode="auto">
          <a:xfrm>
            <a:off x="2843213" y="4652963"/>
            <a:ext cx="30607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bg-BG" altLang="bg-BG" sz="2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Въпреки трудностите трябва да се върви напред - част от учителите и децата участват в проекти.</a:t>
            </a:r>
          </a:p>
        </p:txBody>
      </p:sp>
    </p:spTree>
    <p:extLst>
      <p:ext uri="{BB962C8B-B14F-4D97-AF65-F5344CB8AC3E}">
        <p14:creationId xmlns:p14="http://schemas.microsoft.com/office/powerpoint/2010/main" val="151630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0"/>
            <a:ext cx="6516688" cy="4221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bg-BG" altLang="bg-BG" sz="2800"/>
              <a:t>	На 31.03.2012 г. , след 40 години с проблемите и радостите на детската градина, се пенсионира дългогодишния директор на ЦДГ “Първи юни”– Виолета Н.Минкова. Дългия и труден път, който тя извървя, ще бъде поет от Емилия Д.Георгиева, споделяща радостите от празниците и трудностите на закриването на група след група от седем години.</a:t>
            </a:r>
          </a:p>
        </p:txBody>
      </p:sp>
      <p:pic>
        <p:nvPicPr>
          <p:cNvPr id="174083" name="Картина 3" descr="IMG_2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44951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Правоъгълник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310063"/>
            <a:ext cx="9729788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8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323528" y="332656"/>
            <a:ext cx="8820472" cy="634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“Има хора с щастлива съдба. Щастлива, не защото животът щедро е изсипал пред тях своите дарове, а напротив. Пътят на тези хора е каменист и труден. Все нови и нови препятствия се изпречват на пътя им. Но те продължават напред. Вървят, защото не могат да се върнат. Това е техния път. Единствен … друг път за тях няма. Преодоляването на едни трудности ги изпълва със сили за борба със следващите в името на крайната цел, която изцяло владее мислите им.  В това е тяхното щастие. Щастието на трудния път. Щастието на творческия успех!</a:t>
            </a:r>
          </a:p>
          <a:p>
            <a:pPr algn="ctr">
              <a:defRPr/>
            </a:pPr>
            <a:endParaRPr lang="bg-BG" sz="22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bg-BG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Най-висшето щастие на земята – </a:t>
            </a:r>
          </a:p>
          <a:p>
            <a:pPr algn="ctr">
              <a:defRPr/>
            </a:pPr>
            <a:r>
              <a:rPr lang="bg-BG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да живееш с хората и за хората!”</a:t>
            </a:r>
            <a:endParaRPr lang="bg-BG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bg-BG" sz="2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А. </a:t>
            </a:r>
            <a:r>
              <a:rPr lang="bg-BG" sz="20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Терновски</a:t>
            </a:r>
            <a:endParaRPr lang="bg-BG" sz="20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r"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algn="r"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bg-BG" sz="2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Това е съдбата на детския учител – да живее с хората и за хората. Ако разлистите летописната книга на ЦДГ “Първи юни” първо ще прочетете това……</a:t>
            </a:r>
            <a:endParaRPr lang="bg-BG" sz="200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4032250" cy="30972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bg-BG" altLang="bg-BG" sz="2800" dirty="0"/>
              <a:t>	</a:t>
            </a:r>
            <a:r>
              <a:rPr lang="bg-BG" altLang="bg-BG" sz="2800" dirty="0">
                <a:solidFill>
                  <a:schemeClr val="bg2">
                    <a:lumMod val="50000"/>
                  </a:schemeClr>
                </a:solidFill>
              </a:rPr>
              <a:t>На 01.09.1963 г. към ННУ “Митко </a:t>
            </a:r>
            <a:r>
              <a:rPr lang="bg-BG" altLang="bg-BG" sz="2800" dirty="0" err="1">
                <a:solidFill>
                  <a:schemeClr val="bg2">
                    <a:lumMod val="50000"/>
                  </a:schemeClr>
                </a:solidFill>
              </a:rPr>
              <a:t>Палаузов</a:t>
            </a:r>
            <a:r>
              <a:rPr lang="bg-BG" altLang="bg-BG" sz="2800" dirty="0">
                <a:solidFill>
                  <a:schemeClr val="bg2">
                    <a:lumMod val="50000"/>
                  </a:schemeClr>
                </a:solidFill>
              </a:rPr>
              <a:t>” с. Гиген бе открита ЦДГ №2 с учителки </a:t>
            </a:r>
          </a:p>
          <a:p>
            <a:pPr eaLnBrk="1" hangingPunct="1">
              <a:buFont typeface="Arial" pitchFamily="34" charset="0"/>
              <a:buNone/>
            </a:pPr>
            <a:r>
              <a:rPr lang="bg-BG" altLang="bg-BG" sz="2800" dirty="0" smtClean="0">
                <a:solidFill>
                  <a:schemeClr val="bg2">
                    <a:lumMod val="50000"/>
                  </a:schemeClr>
                </a:solidFill>
              </a:rPr>
              <a:t>	С</a:t>
            </a:r>
            <a:r>
              <a:rPr lang="bg-BG" altLang="bg-BG" sz="2800" dirty="0">
                <a:solidFill>
                  <a:schemeClr val="bg2">
                    <a:lumMod val="50000"/>
                  </a:schemeClr>
                </a:solidFill>
              </a:rPr>
              <a:t>. Цекова и Т. Георгиева.</a:t>
            </a:r>
          </a:p>
        </p:txBody>
      </p:sp>
      <p:pic>
        <p:nvPicPr>
          <p:cNvPr id="162819" name="Картина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39814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Текстово поле 4"/>
          <p:cNvSpPr txBox="1">
            <a:spLocks noChangeArrowheads="1"/>
          </p:cNvSpPr>
          <p:nvPr/>
        </p:nvSpPr>
        <p:spPr bwMode="auto">
          <a:xfrm>
            <a:off x="4427538" y="3860800"/>
            <a:ext cx="4321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bg-BG" altLang="bg-BG" sz="2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През 1974 г. в детската градина са открити още две групи с директор </a:t>
            </a:r>
          </a:p>
          <a:p>
            <a:pPr algn="r" eaLnBrk="1" hangingPunct="1"/>
            <a:r>
              <a:rPr lang="bg-BG" altLang="bg-BG" sz="2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В. Н. Минкова и персонал от дванадесет души.</a:t>
            </a:r>
          </a:p>
        </p:txBody>
      </p:sp>
      <p:pic>
        <p:nvPicPr>
          <p:cNvPr id="162821" name="Картина 5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40322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8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Картина 3" descr="zasajdane na bor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056063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Картина 4" descr="mitko paloauz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53657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Картина 5" descr="IMG_25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6797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Картина 6" descr="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0719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Текстово поле 7"/>
          <p:cNvSpPr txBox="1">
            <a:spLocks noChangeArrowheads="1"/>
          </p:cNvSpPr>
          <p:nvPr/>
        </p:nvSpPr>
        <p:spPr bwMode="auto">
          <a:xfrm>
            <a:off x="684213" y="321310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g-BG" altLang="bg-BG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В.Н.Минкова-1974</a:t>
            </a:r>
          </a:p>
        </p:txBody>
      </p:sp>
      <p:sp>
        <p:nvSpPr>
          <p:cNvPr id="163847" name="Текстово поле 6"/>
          <p:cNvSpPr txBox="1">
            <a:spLocks noChangeArrowheads="1"/>
          </p:cNvSpPr>
          <p:nvPr/>
        </p:nvSpPr>
        <p:spPr bwMode="auto">
          <a:xfrm>
            <a:off x="3635375" y="18891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g-BG" altLang="bg-BG" sz="1800" b="1" dirty="0">
                <a:solidFill>
                  <a:schemeClr val="bg1"/>
                </a:solidFill>
                <a:cs typeface="Arial" pitchFamily="34" charset="0"/>
              </a:rPr>
              <a:t>ННУ “Митко </a:t>
            </a:r>
            <a:r>
              <a:rPr lang="bg-BG" altLang="bg-BG" sz="1800" b="1" dirty="0" err="1">
                <a:solidFill>
                  <a:schemeClr val="bg1"/>
                </a:solidFill>
                <a:cs typeface="Arial" pitchFamily="34" charset="0"/>
              </a:rPr>
              <a:t>Палаузов</a:t>
            </a:r>
            <a:r>
              <a:rPr lang="bg-BG" altLang="bg-BG" sz="1800" b="1" dirty="0">
                <a:solidFill>
                  <a:schemeClr val="bg1"/>
                </a:solidFill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88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5202238"/>
            <a:ext cx="9217025" cy="16557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bg-BG" altLang="bg-BG" sz="2600" dirty="0">
                <a:solidFill>
                  <a:schemeClr val="bg2">
                    <a:lumMod val="50000"/>
                  </a:schemeClr>
                </a:solidFill>
              </a:rPr>
              <a:t>	През периода 1974-91 г. са открити много учебни години в ЦДГ №2 – някои по-весели, други по-тъжни, но все пак вървящи напред, белязани от времето и обществено-политическия живот.</a:t>
            </a:r>
          </a:p>
        </p:txBody>
      </p:sp>
      <p:pic>
        <p:nvPicPr>
          <p:cNvPr id="164867" name="Картина 3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44640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Картина 4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95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Картина 5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151312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Картина 6" descr="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39608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2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0" y="0"/>
            <a:ext cx="886625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“Годините, отброявани от </a:t>
            </a:r>
            <a:r>
              <a:rPr lang="bg-BG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календара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, се редят като мъниста една след друга неусетно. Промените идват и разместват като земетръс пластовете на о</a:t>
            </a:r>
            <a:r>
              <a:rPr lang="bg-BG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бществения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живот.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…. Днес към тях ще се присъедини и новата 1991/92 учебна година. Но този път няма да ми е трудно предварително да търся подходящи думи да я опиша по-необикновено, по-различно, защото тази година наистина е такава.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 болка е лошо </a:t>
            </a:r>
            <a:r>
              <a:rPr lang="bg-BG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предчувствие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редя редовете в летописната книга.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….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И отново с </a:t>
            </a:r>
            <a:r>
              <a:rPr lang="bg-BG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лю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б</a:t>
            </a:r>
            <a:r>
              <a:rPr lang="bg-BG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ов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и всеотдайност поемаме трудния педагогически път на още един стремеж към детските сърца.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…. Такъв е старта на тази година, но да видим финала. ”</a:t>
            </a:r>
          </a:p>
          <a:p>
            <a:pPr algn="ctr">
              <a:defRPr/>
            </a:pPr>
            <a:endParaRPr lang="bg-BG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Цитат от </a:t>
            </a:r>
          </a:p>
          <a:p>
            <a:pPr algn="r">
              <a:defRPr/>
            </a:pPr>
            <a:r>
              <a:rPr lang="bg-BG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летописната </a:t>
            </a:r>
            <a:r>
              <a:rPr lang="bg-BG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книга</a:t>
            </a:r>
            <a:endParaRPr lang="bg-BG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165891" name="Текстово поле 4"/>
          <p:cNvSpPr txBox="1">
            <a:spLocks noChangeArrowheads="1"/>
          </p:cNvSpPr>
          <p:nvPr/>
        </p:nvSpPr>
        <p:spPr bwMode="auto">
          <a:xfrm>
            <a:off x="1979613" y="6165850"/>
            <a:ext cx="568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g-BG" altLang="bg-BG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 ето, че финала не закъснява ……..</a:t>
            </a:r>
          </a:p>
        </p:txBody>
      </p:sp>
    </p:spTree>
    <p:extLst>
      <p:ext uri="{BB962C8B-B14F-4D97-AF65-F5344CB8AC3E}">
        <p14:creationId xmlns:p14="http://schemas.microsoft.com/office/powerpoint/2010/main" val="118355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6129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bg-BG" altLang="bg-BG" dirty="0"/>
              <a:t>	</a:t>
            </a:r>
            <a:r>
              <a:rPr lang="bg-BG" altLang="bg-BG" sz="2800" dirty="0">
                <a:solidFill>
                  <a:schemeClr val="bg2">
                    <a:lumMod val="50000"/>
                  </a:schemeClr>
                </a:solidFill>
              </a:rPr>
              <a:t>С решение №92/04.02.1993г. на Общински съвет град Гулянци са обединени детските градини под ръководството на един директор – В.Н.Минкова.</a:t>
            </a:r>
          </a:p>
        </p:txBody>
      </p:sp>
      <p:pic>
        <p:nvPicPr>
          <p:cNvPr id="166915" name="Картина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4575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6" name="Картина 4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36004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Картина 5" descr="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38288"/>
            <a:ext cx="3673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Картина 6" descr="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8763"/>
            <a:ext cx="352742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8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0"/>
            <a:ext cx="4500563" cy="4076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kern="1200" dirty="0">
                <a:latin typeface="+mn-lt"/>
                <a:ea typeface="+mn-ea"/>
                <a:cs typeface="+mn-cs"/>
              </a:rPr>
              <a:t>	В ОДЗ “Първи юни” остават да съществуват една </a:t>
            </a:r>
            <a:r>
              <a:rPr lang="bg-BG" kern="1200" dirty="0" err="1">
                <a:latin typeface="+mn-lt"/>
                <a:ea typeface="+mn-ea"/>
                <a:cs typeface="+mn-cs"/>
              </a:rPr>
              <a:t>яслена</a:t>
            </a:r>
            <a:r>
              <a:rPr lang="bg-BG" kern="1200" dirty="0">
                <a:latin typeface="+mn-lt"/>
                <a:ea typeface="+mn-ea"/>
                <a:cs typeface="+mn-cs"/>
              </a:rPr>
              <a:t> група и три градински групи със седем броя педагогически персонал и единадесет броя обслужващ персонал в две сгради.</a:t>
            </a:r>
            <a:endParaRPr lang="bg-BG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67939" name="Картина 3" descr="IMG_24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Картина 4" descr="IMG_25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Картина 5" descr="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431958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6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0"/>
            <a:ext cx="5867400" cy="3384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bg-BG" altLang="bg-BG" sz="2800"/>
              <a:t>	15.09.1998г. “Новата учебна година започнахме с нова организация на ОДЗ. Съкратена бе яслената група.”-цитат от летописната книга.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011863" y="2708275"/>
            <a:ext cx="3132137" cy="22828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bg-BG" altLang="bg-BG" sz="2400">
                <a:latin typeface="Calibri" pitchFamily="34" charset="0"/>
                <a:cs typeface="Arial" pitchFamily="34" charset="0"/>
              </a:rPr>
              <a:t>01.09.2006г. “Ново съкращение в щата. Остават да функционират две градински групи.”…………… но</a:t>
            </a:r>
          </a:p>
        </p:txBody>
      </p:sp>
      <p:pic>
        <p:nvPicPr>
          <p:cNvPr id="168964" name="Картина 5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9527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Картина 6" descr="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0"/>
            <a:ext cx="345598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Картина 7" descr="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7338"/>
            <a:ext cx="32766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авоъгълник 10"/>
          <p:cNvSpPr/>
          <p:nvPr/>
        </p:nvSpPr>
        <p:spPr>
          <a:xfrm>
            <a:off x="3203575" y="5084763"/>
            <a:ext cx="5940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bg-BG" sz="2400" dirty="0">
                <a:latin typeface="+mn-lt"/>
                <a:cs typeface="Arial" charset="0"/>
              </a:rPr>
              <a:t>празниците продължават - весели и щастливи Коледи и Нови години, посрещане на Баба Марта и изпращане на бъдещите първокласници!</a:t>
            </a:r>
          </a:p>
        </p:txBody>
      </p:sp>
    </p:spTree>
    <p:extLst>
      <p:ext uri="{BB962C8B-B14F-4D97-AF65-F5344CB8AC3E}">
        <p14:creationId xmlns:p14="http://schemas.microsoft.com/office/powerpoint/2010/main" val="44036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376</Words>
  <Application>Microsoft Office PowerPoint</Application>
  <PresentationFormat>Презентация на цял екран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Попътна струя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ODZGigen</dc:creator>
  <cp:lastModifiedBy>ODZGigen</cp:lastModifiedBy>
  <cp:revision>1</cp:revision>
  <dcterms:created xsi:type="dcterms:W3CDTF">2014-11-13T11:24:16Z</dcterms:created>
  <dcterms:modified xsi:type="dcterms:W3CDTF">2014-11-13T11:33:54Z</dcterms:modified>
</cp:coreProperties>
</file>